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8" r:id="rId1"/>
  </p:sldMasterIdLst>
  <p:notesMasterIdLst>
    <p:notesMasterId r:id="rId9"/>
  </p:notesMasterIdLst>
  <p:handoutMasterIdLst>
    <p:handoutMasterId r:id="rId10"/>
  </p:handoutMasterIdLst>
  <p:sldIdLst>
    <p:sldId id="265" r:id="rId2"/>
    <p:sldId id="428" r:id="rId3"/>
    <p:sldId id="437" r:id="rId4"/>
    <p:sldId id="438" r:id="rId5"/>
    <p:sldId id="439" r:id="rId6"/>
    <p:sldId id="440" r:id="rId7"/>
    <p:sldId id="436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Черезов Николай Игоревич" initials="ЧНИ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391CA4"/>
    <a:srgbClr val="F33D19"/>
    <a:srgbClr val="FF7C80"/>
    <a:srgbClr val="9A2008"/>
    <a:srgbClr val="C3654B"/>
    <a:srgbClr val="CC3300"/>
    <a:srgbClr val="CC0066"/>
    <a:srgbClr val="CC0000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98" autoAdjust="0"/>
    <p:restoredTop sz="96859" autoAdjust="0"/>
  </p:normalViewPr>
  <p:slideViewPr>
    <p:cSldViewPr>
      <p:cViewPr>
        <p:scale>
          <a:sx n="100" d="100"/>
          <a:sy n="100" d="100"/>
        </p:scale>
        <p:origin x="-1104" y="-330"/>
      </p:cViewPr>
      <p:guideLst>
        <p:guide orient="horz" pos="2160"/>
        <p:guide pos="2880"/>
      </p:guideLst>
    </p:cSldViewPr>
  </p:slideViewPr>
  <p:notesTextViewPr>
    <p:cViewPr>
      <p:scale>
        <a:sx n="50" d="100"/>
        <a:sy n="50" d="100"/>
      </p:scale>
      <p:origin x="0" y="0"/>
    </p:cViewPr>
  </p:notesTextViewPr>
  <p:notesViewPr>
    <p:cSldViewPr>
      <p:cViewPr varScale="1">
        <p:scale>
          <a:sx n="62" d="100"/>
          <a:sy n="62" d="100"/>
        </p:scale>
        <p:origin x="-3288" y="-8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0503103850960518E-2"/>
          <c:y val="3.1702930624796163E-2"/>
          <c:w val="0.60678367285615753"/>
          <c:h val="0.83641035994761015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вынесенных приговоров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44450"/>
              <a:bevelB w="25400"/>
            </a:sp3d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3"/>
                <c:pt idx="0">
                  <c:v>2017</c:v>
                </c:pt>
                <c:pt idx="1">
                  <c:v>2018</c:v>
                </c:pt>
                <c:pt idx="2">
                  <c:v>1 кв.2019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возбужденых уголовных дел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31750"/>
              <a:bevelB w="25400"/>
            </a:sp3d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3"/>
                <c:pt idx="0">
                  <c:v>2017</c:v>
                </c:pt>
                <c:pt idx="1">
                  <c:v>2018</c:v>
                </c:pt>
                <c:pt idx="2">
                  <c:v>1 кв.2019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12</c:v>
                </c:pt>
                <c:pt idx="1">
                  <c:v>14</c:v>
                </c:pt>
                <c:pt idx="2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количество материалов, направленых в правоохранительные органы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" h="82550"/>
              <a:bevelB w="6350"/>
            </a:sp3d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3"/>
                <c:pt idx="0">
                  <c:v>2017</c:v>
                </c:pt>
                <c:pt idx="1">
                  <c:v>2018</c:v>
                </c:pt>
                <c:pt idx="2">
                  <c:v>1 кв.2019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5578880"/>
        <c:axId val="105580416"/>
        <c:axId val="157519360"/>
      </c:bar3DChart>
      <c:catAx>
        <c:axId val="1055788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05580416"/>
        <c:crosses val="autoZero"/>
        <c:auto val="1"/>
        <c:lblAlgn val="ctr"/>
        <c:lblOffset val="100"/>
        <c:noMultiLvlLbl val="0"/>
      </c:catAx>
      <c:valAx>
        <c:axId val="1055804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5578880"/>
        <c:crosses val="autoZero"/>
        <c:crossBetween val="between"/>
      </c:valAx>
      <c:serAx>
        <c:axId val="157519360"/>
        <c:scaling>
          <c:orientation val="minMax"/>
        </c:scaling>
        <c:delete val="1"/>
        <c:axPos val="b"/>
        <c:majorTickMark val="out"/>
        <c:minorTickMark val="none"/>
        <c:tickLblPos val="nextTo"/>
        <c:crossAx val="105580416"/>
        <c:crosses val="autoZero"/>
      </c:serAx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/>
            </a:pPr>
            <a:endParaRPr lang="ru-RU"/>
          </a:p>
        </c:txPr>
      </c:legendEntry>
      <c:layout>
        <c:manualLayout>
          <c:xMode val="edge"/>
          <c:yMode val="edge"/>
          <c:x val="0.67650907253245551"/>
          <c:y val="0.12729337826854484"/>
          <c:w val="0.32349092746754443"/>
          <c:h val="0.6980757582816942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8C02B6-1609-4547-B480-0F8790151429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B545C-12C4-4B31-82C4-6FAF095132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7585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874" cy="496252"/>
          </a:xfrm>
          <a:prstGeom prst="rect">
            <a:avLst/>
          </a:prstGeom>
        </p:spPr>
        <p:txBody>
          <a:bodyPr vert="horz" lIns="92451" tIns="46225" rIns="92451" bIns="4622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184" y="2"/>
            <a:ext cx="2945874" cy="496252"/>
          </a:xfrm>
          <a:prstGeom prst="rect">
            <a:avLst/>
          </a:prstGeom>
        </p:spPr>
        <p:txBody>
          <a:bodyPr vert="horz" lIns="92451" tIns="46225" rIns="92451" bIns="46225" rtlCol="0"/>
          <a:lstStyle>
            <a:lvl1pPr algn="r">
              <a:defRPr sz="1200"/>
            </a:lvl1pPr>
          </a:lstStyle>
          <a:p>
            <a:fld id="{635EE5EA-9820-489D-8EEF-533A33187946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51" tIns="46225" rIns="92451" bIns="4622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5199"/>
            <a:ext cx="5438788" cy="4466268"/>
          </a:xfrm>
          <a:prstGeom prst="rect">
            <a:avLst/>
          </a:prstGeom>
        </p:spPr>
        <p:txBody>
          <a:bodyPr vert="horz" lIns="92451" tIns="46225" rIns="92451" bIns="4622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796"/>
            <a:ext cx="2945874" cy="496251"/>
          </a:xfrm>
          <a:prstGeom prst="rect">
            <a:avLst/>
          </a:prstGeom>
        </p:spPr>
        <p:txBody>
          <a:bodyPr vert="horz" lIns="92451" tIns="46225" rIns="92451" bIns="4622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184" y="9428796"/>
            <a:ext cx="2945874" cy="496251"/>
          </a:xfrm>
          <a:prstGeom prst="rect">
            <a:avLst/>
          </a:prstGeom>
        </p:spPr>
        <p:txBody>
          <a:bodyPr vert="horz" lIns="92451" tIns="46225" rIns="92451" bIns="46225" rtlCol="0" anchor="b"/>
          <a:lstStyle>
            <a:lvl1pPr algn="r">
              <a:defRPr sz="1200"/>
            </a:lvl1pPr>
          </a:lstStyle>
          <a:p>
            <a:fld id="{37535AEC-6240-45D3-A78A-C8D4CECEF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017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493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891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74DC-DA40-4C44-82D9-EFD05A28A75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811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EC3CA-9670-47C7-BE9D-1F57EBE932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207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C408-D565-4E51-B25E-D0DA0F38DA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95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38" y="5127625"/>
            <a:ext cx="923925" cy="376238"/>
          </a:xfrm>
          <a:prstGeom prst="rect">
            <a:avLst/>
          </a:prstGeom>
          <a:noFill/>
        </p:spPr>
        <p:txBody>
          <a:bodyPr lIns="80147" tIns="40074" rIns="80147" bIns="40074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DDAF-0AF6-4ABE-B83B-8554047649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935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CD11-3589-4FC4-BAD3-9C961FFE7B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77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7153-C846-4E9D-BCA4-C5D28A27AE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7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28B09-27F3-4B3E-BCBA-42713A63654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826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AA50-C0A9-4626-8184-7DADBFECA2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028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4A87-A01D-4F22-955E-864C60B2258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696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BBD6A6B-995D-4DB0-B583-8D3A1356F1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95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F5D9-17FF-4B8A-9086-F903DD3587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78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686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  <p:sldLayoutId id="214748398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500" algn="l" defTabSz="912813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algn="l" defTabSz="912813" rtl="0" fontAlgn="base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25" algn="just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algn="l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323528" y="2636912"/>
            <a:ext cx="8496944" cy="230425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ru-RU" sz="2800" dirty="0" smtClean="0">
                <a:cs typeface="Arial" pitchFamily="34" charset="0"/>
              </a:rPr>
              <a:t/>
            </a:r>
            <a:br>
              <a:rPr lang="ru-RU" sz="2800" dirty="0" smtClean="0">
                <a:cs typeface="Arial" pitchFamily="34" charset="0"/>
              </a:rPr>
            </a:br>
            <a:r>
              <a:rPr lang="ru-RU" sz="2600" dirty="0">
                <a:cs typeface="Times New Roman" panose="02020603050405020304" pitchFamily="18" charset="0"/>
              </a:rPr>
              <a:t>Результаты совместной работы территориальных подразделений ФНС России по Республике Хакасия и правоохранительных органов региона по привлечению к уголовной ответственности лиц, участвующих в государственной регистрации организаций в качестве подставного </a:t>
            </a:r>
            <a:r>
              <a:rPr lang="ru-RU" sz="2600" dirty="0" smtClean="0">
                <a:cs typeface="Times New Roman" panose="02020603050405020304" pitchFamily="18" charset="0"/>
              </a:rPr>
              <a:t>лица </a:t>
            </a:r>
            <a:r>
              <a:rPr lang="ru-RU" sz="2400" dirty="0">
                <a:cs typeface="Times New Roman" panose="02020603050405020304" pitchFamily="18" charset="0"/>
              </a:rPr>
              <a:t>(номинального руководителя и (или) учредителя)</a:t>
            </a:r>
            <a:endParaRPr lang="ru-RU" sz="2400" dirty="0" smtClean="0"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702607" y="5589240"/>
            <a:ext cx="84249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r">
              <a:lnSpc>
                <a:spcPct val="100000"/>
              </a:lnSpc>
              <a:spcAft>
                <a:spcPts val="0"/>
              </a:spcAft>
            </a:pPr>
            <a:r>
              <a:rPr lang="ru-RU" sz="1400" dirty="0" smtClean="0">
                <a:solidFill>
                  <a:prstClr val="white"/>
                </a:solidFill>
                <a:latin typeface="+mn-lt"/>
                <a:cs typeface="Times New Roman" panose="02020603050405020304" pitchFamily="18" charset="0"/>
              </a:rPr>
              <a:t>Начальник отдела</a:t>
            </a:r>
            <a:r>
              <a:rPr lang="en-US" sz="1400" dirty="0" smtClean="0">
                <a:solidFill>
                  <a:prstClr val="white"/>
                </a:solidFill>
                <a:latin typeface="+mn-lt"/>
                <a:cs typeface="Times New Roman" panose="02020603050405020304" pitchFamily="18" charset="0"/>
              </a:rPr>
              <a:t> </a:t>
            </a:r>
            <a:endParaRPr lang="ru-RU" sz="1400" dirty="0" smtClean="0">
              <a:solidFill>
                <a:prstClr val="white"/>
              </a:solidFill>
              <a:latin typeface="+mn-lt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</a:pPr>
            <a:r>
              <a:rPr lang="ru-RU" sz="1400" dirty="0" smtClean="0">
                <a:solidFill>
                  <a:prstClr val="white"/>
                </a:solidFill>
                <a:latin typeface="+mn-lt"/>
                <a:cs typeface="Times New Roman" panose="02020603050405020304" pitchFamily="18" charset="0"/>
              </a:rPr>
              <a:t>работы с налогоплательщиками</a:t>
            </a:r>
          </a:p>
          <a:p>
            <a:pPr algn="r">
              <a:lnSpc>
                <a:spcPct val="100000"/>
              </a:lnSpc>
              <a:spcAft>
                <a:spcPts val="0"/>
              </a:spcAft>
            </a:pPr>
            <a:r>
              <a:rPr lang="ru-RU" sz="1400" dirty="0" smtClean="0">
                <a:solidFill>
                  <a:prstClr val="white"/>
                </a:solidFill>
                <a:latin typeface="+mn-lt"/>
                <a:cs typeface="Times New Roman" panose="02020603050405020304" pitchFamily="18" charset="0"/>
              </a:rPr>
              <a:t>УФНС России по Республике Хакасия</a:t>
            </a:r>
            <a:endParaRPr lang="ru-RU" sz="1400" dirty="0">
              <a:solidFill>
                <a:prstClr val="white"/>
              </a:solidFill>
              <a:latin typeface="+mn-lt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</a:pPr>
            <a:r>
              <a:rPr lang="ru-RU" sz="1400" dirty="0" smtClean="0">
                <a:solidFill>
                  <a:prstClr val="white"/>
                </a:solidFill>
                <a:latin typeface="+mn-lt"/>
                <a:cs typeface="Times New Roman" panose="02020603050405020304" pitchFamily="18" charset="0"/>
              </a:rPr>
              <a:t>Рязанов О.П.</a:t>
            </a:r>
            <a:endParaRPr lang="ru-RU" sz="1400" dirty="0">
              <a:solidFill>
                <a:prstClr val="white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88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76672"/>
            <a:ext cx="7337901" cy="1080120"/>
          </a:xfrm>
        </p:spPr>
        <p:txBody>
          <a:bodyPr/>
          <a:lstStyle/>
          <a:p>
            <a:r>
              <a:rPr lang="ru-RU" sz="1800" dirty="0"/>
              <a:t>Статья 170.1 Уголовного кодекса Российской Федерации.</a:t>
            </a:r>
            <a:br>
              <a:rPr lang="ru-RU" sz="1800" dirty="0"/>
            </a:br>
            <a:r>
              <a:rPr lang="ru-RU" sz="1800" dirty="0"/>
              <a:t>Фальсификация единого государственного реестра юридических лиц, реестра владельцев ценных бумаг или системы депозитарного учета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460432" y="616530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43608" y="620688"/>
            <a:ext cx="741682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539552" y="1412776"/>
            <a:ext cx="7920880" cy="5023348"/>
          </a:xfrm>
        </p:spPr>
        <p:txBody>
          <a:bodyPr/>
          <a:lstStyle/>
          <a:p>
            <a:pPr algn="just"/>
            <a:endParaRPr lang="ru-RU" sz="1600" b="0" dirty="0" smtClean="0">
              <a:solidFill>
                <a:schemeClr val="tx1"/>
              </a:solidFill>
              <a:latin typeface="+mn-lt"/>
            </a:endParaRPr>
          </a:p>
          <a:p>
            <a:pPr algn="just"/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Представление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в орган, осуществляющий государственную регистрацию юридических лиц и индивидуальных предпринимателей, документов,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содержащих заведомо ложные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данные, в целях внесения в единый государственный реестр юридических лиц недостоверных сведений об учредителях (участниках) юридического лица, о размерах и номинальной стоимости долей их участия в уставном капитале хозяйственного общества, о руководителе постоянно действующего исполнительного органа юридического лица или об ином лице, имеющем право без доверенности действовать от имени юридического лица, либо в иных целях, направленных на приобретение права на чужое имущество, -</a:t>
            </a:r>
          </a:p>
          <a:p>
            <a:pPr marL="604391" indent="-285750" algn="just">
              <a:buFont typeface="Arial" panose="020B0604020202020204" pitchFamily="34" charset="0"/>
              <a:buChar char="•"/>
            </a:pPr>
            <a:endParaRPr lang="ru-RU" sz="1600" b="0" dirty="0" smtClean="0">
              <a:solidFill>
                <a:schemeClr val="tx1"/>
              </a:solidFill>
              <a:latin typeface="+mn-lt"/>
            </a:endParaRPr>
          </a:p>
          <a:p>
            <a:endParaRPr lang="ru-RU" sz="1600" b="0" dirty="0" smtClean="0">
              <a:solidFill>
                <a:schemeClr val="tx1"/>
              </a:solidFill>
            </a:endParaRPr>
          </a:p>
          <a:p>
            <a:r>
              <a:rPr lang="ru-RU" sz="1600" b="0" dirty="0" smtClean="0">
                <a:solidFill>
                  <a:schemeClr val="tx1"/>
                </a:solidFill>
              </a:rPr>
              <a:t>- </a:t>
            </a:r>
            <a:r>
              <a:rPr lang="ru-RU" sz="1600" b="0" dirty="0">
                <a:solidFill>
                  <a:schemeClr val="tx1"/>
                </a:solidFill>
              </a:rPr>
              <a:t>штрафом в размере </a:t>
            </a:r>
            <a:r>
              <a:rPr lang="ru-RU" sz="1600" dirty="0">
                <a:solidFill>
                  <a:srgbClr val="0033CC"/>
                </a:solidFill>
              </a:rPr>
              <a:t>от ста тысяч до трехсот тысяч рублей</a:t>
            </a:r>
            <a:r>
              <a:rPr lang="ru-RU" sz="1600" b="0" dirty="0">
                <a:solidFill>
                  <a:srgbClr val="0033CC"/>
                </a:solidFill>
              </a:rPr>
              <a:t>,</a:t>
            </a:r>
          </a:p>
          <a:p>
            <a:r>
              <a:rPr lang="ru-RU" sz="1600" b="0" dirty="0">
                <a:solidFill>
                  <a:schemeClr val="tx1"/>
                </a:solidFill>
              </a:rPr>
              <a:t>- либо принудительными работами на срок </a:t>
            </a:r>
            <a:r>
              <a:rPr lang="ru-RU" sz="1600" dirty="0">
                <a:solidFill>
                  <a:srgbClr val="0033CC"/>
                </a:solidFill>
              </a:rPr>
              <a:t>до двух лет</a:t>
            </a:r>
            <a:r>
              <a:rPr lang="ru-RU" sz="1600" b="0" dirty="0">
                <a:solidFill>
                  <a:schemeClr val="tx1"/>
                </a:solidFill>
              </a:rPr>
              <a:t>,</a:t>
            </a:r>
          </a:p>
          <a:p>
            <a:r>
              <a:rPr lang="ru-RU" sz="1600" b="0" dirty="0">
                <a:solidFill>
                  <a:schemeClr val="tx1"/>
                </a:solidFill>
              </a:rPr>
              <a:t>- либо лишением свободы на срок </a:t>
            </a:r>
            <a:r>
              <a:rPr lang="ru-RU" sz="1600" dirty="0">
                <a:solidFill>
                  <a:srgbClr val="0033CC"/>
                </a:solidFill>
              </a:rPr>
              <a:t>до двух лет со штрафом </a:t>
            </a:r>
            <a:r>
              <a:rPr lang="ru-RU" sz="1600" b="0" dirty="0">
                <a:solidFill>
                  <a:schemeClr val="tx1"/>
                </a:solidFill>
              </a:rPr>
              <a:t>в размере до ста тысяч рублей или в размере заработной платы или иного дохода осужденного за период до шести месяцев либо без такового.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27584" y="4293096"/>
            <a:ext cx="165618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/>
              <a:t>наказывается</a:t>
            </a:r>
            <a:r>
              <a:rPr lang="ru-RU" sz="1600" dirty="0" smtClean="0"/>
              <a:t>: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01221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76672"/>
            <a:ext cx="7337901" cy="911707"/>
          </a:xfrm>
        </p:spPr>
        <p:txBody>
          <a:bodyPr/>
          <a:lstStyle/>
          <a:p>
            <a:r>
              <a:rPr lang="ru-RU" sz="1800" dirty="0"/>
              <a:t>Статья 173.1 Уголовного кодекса Российской Федерации. </a:t>
            </a:r>
            <a:br>
              <a:rPr lang="ru-RU" sz="1800" dirty="0"/>
            </a:br>
            <a:r>
              <a:rPr lang="ru-RU" sz="1800" dirty="0"/>
              <a:t>Незаконное образование (создание, реорганизация) юридического лица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460432" y="616530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043608" y="620688"/>
            <a:ext cx="741682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323528" y="1124744"/>
            <a:ext cx="8424936" cy="5400600"/>
          </a:xfrm>
        </p:spPr>
        <p:txBody>
          <a:bodyPr/>
          <a:lstStyle/>
          <a:p>
            <a:pPr algn="just"/>
            <a:endParaRPr lang="ru-RU" sz="1600" b="0" dirty="0" smtClean="0">
              <a:solidFill>
                <a:schemeClr val="tx1"/>
              </a:solidFill>
              <a:latin typeface="+mn-lt"/>
            </a:endParaRPr>
          </a:p>
          <a:p>
            <a:pPr algn="just"/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    1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. Образование (создание, реорганизация) юридического лица через подставных лиц, а также представление в орган, осуществляющий государственную регистрацию юридических лиц и индивидуальных предпринимателей, данных, повлекшее внесение в единый государственный реестр юридических лиц сведений о подставных лицах, -</a:t>
            </a:r>
          </a:p>
          <a:p>
            <a:pPr marL="604391" indent="-285750" algn="just">
              <a:buFont typeface="Arial" panose="020B0604020202020204" pitchFamily="34" charset="0"/>
              <a:buChar char="•"/>
            </a:pPr>
            <a:endParaRPr lang="ru-RU" sz="1600" b="0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1400" b="0" dirty="0">
                <a:solidFill>
                  <a:schemeClr val="tx1"/>
                </a:solidFill>
                <a:latin typeface="+mn-lt"/>
              </a:rPr>
              <a:t>- штрафом в размере </a:t>
            </a:r>
            <a:r>
              <a:rPr lang="ru-RU" sz="1400" dirty="0">
                <a:solidFill>
                  <a:srgbClr val="0033CC"/>
                </a:solidFill>
                <a:latin typeface="+mn-lt"/>
              </a:rPr>
              <a:t>от ста тысяч до трехсот тысяч рублей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или в размере заработной платы или иного дохода осужденного за период от семи месяцев до одного года,</a:t>
            </a:r>
          </a:p>
          <a:p>
            <a:r>
              <a:rPr lang="ru-RU" sz="1400" b="0" dirty="0">
                <a:solidFill>
                  <a:schemeClr val="tx1"/>
                </a:solidFill>
                <a:latin typeface="+mn-lt"/>
              </a:rPr>
              <a:t>- либо принудительными работами на срок </a:t>
            </a:r>
            <a:r>
              <a:rPr lang="ru-RU" sz="1400" dirty="0">
                <a:solidFill>
                  <a:srgbClr val="0033CC"/>
                </a:solidFill>
                <a:latin typeface="+mn-lt"/>
              </a:rPr>
              <a:t>до трех лет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,</a:t>
            </a:r>
          </a:p>
          <a:p>
            <a:r>
              <a:rPr lang="ru-RU" sz="1400" b="0" dirty="0">
                <a:solidFill>
                  <a:schemeClr val="tx1"/>
                </a:solidFill>
                <a:latin typeface="+mn-lt"/>
              </a:rPr>
              <a:t>- либо </a:t>
            </a:r>
            <a:r>
              <a:rPr lang="ru-RU" sz="1400" dirty="0">
                <a:solidFill>
                  <a:srgbClr val="0033CC"/>
                </a:solidFill>
                <a:latin typeface="+mn-lt"/>
              </a:rPr>
              <a:t>лишением свободы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на тот же срок.</a:t>
            </a:r>
          </a:p>
          <a:p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     2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. Те же деяния, совершенные:</a:t>
            </a:r>
          </a:p>
          <a:p>
            <a:r>
              <a:rPr lang="ru-RU" sz="1400" b="0" dirty="0">
                <a:solidFill>
                  <a:schemeClr val="tx1"/>
                </a:solidFill>
                <a:latin typeface="+mn-lt"/>
              </a:rPr>
              <a:t>а) лицом с использованием своего служебного положения;</a:t>
            </a:r>
          </a:p>
          <a:p>
            <a:r>
              <a:rPr lang="ru-RU" sz="1400" b="0" dirty="0">
                <a:solidFill>
                  <a:schemeClr val="tx1"/>
                </a:solidFill>
                <a:latin typeface="+mn-lt"/>
              </a:rPr>
              <a:t>б) группой лиц по </a:t>
            </a:r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предварительному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сговору, </a:t>
            </a:r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-               </a:t>
            </a:r>
          </a:p>
          <a:p>
            <a:endParaRPr lang="ru-RU" sz="1400" b="0" dirty="0">
              <a:solidFill>
                <a:schemeClr val="tx1"/>
              </a:solidFill>
              <a:latin typeface="+mn-lt"/>
            </a:endParaRPr>
          </a:p>
          <a:p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-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штрафом в размере </a:t>
            </a:r>
            <a:r>
              <a:rPr lang="ru-RU" sz="1400" dirty="0">
                <a:solidFill>
                  <a:srgbClr val="0033CC"/>
                </a:solidFill>
                <a:latin typeface="+mn-lt"/>
              </a:rPr>
              <a:t>от трехсот тысяч до пятисот тысяч рублей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или в размере заработной платы или иного дохода осужденного за период от одного года до трех лет,</a:t>
            </a:r>
          </a:p>
          <a:p>
            <a:r>
              <a:rPr lang="ru-RU" sz="1400" b="0" dirty="0">
                <a:solidFill>
                  <a:schemeClr val="tx1"/>
                </a:solidFill>
                <a:latin typeface="+mn-lt"/>
              </a:rPr>
              <a:t>- либо обязательными работами на срок </a:t>
            </a:r>
            <a:r>
              <a:rPr lang="ru-RU" sz="1400" dirty="0">
                <a:solidFill>
                  <a:srgbClr val="0033CC"/>
                </a:solidFill>
                <a:latin typeface="+mn-lt"/>
              </a:rPr>
              <a:t>от ста восьмидесяти до двухсот сорока часов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,</a:t>
            </a:r>
          </a:p>
          <a:p>
            <a:r>
              <a:rPr lang="ru-RU" sz="1400" b="0" dirty="0">
                <a:solidFill>
                  <a:schemeClr val="tx1"/>
                </a:solidFill>
                <a:latin typeface="+mn-lt"/>
              </a:rPr>
              <a:t>- либо </a:t>
            </a:r>
            <a:r>
              <a:rPr lang="ru-RU" sz="1400" dirty="0">
                <a:solidFill>
                  <a:srgbClr val="0033CC"/>
                </a:solidFill>
                <a:latin typeface="+mn-lt"/>
              </a:rPr>
              <a:t>лишением свободы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на срок </a:t>
            </a:r>
            <a:r>
              <a:rPr lang="ru-RU" sz="1400" dirty="0">
                <a:solidFill>
                  <a:srgbClr val="0033CC"/>
                </a:solidFill>
                <a:latin typeface="+mn-lt"/>
              </a:rPr>
              <a:t>до пяти лет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r>
              <a:rPr lang="ru-RU" sz="1200" b="0" i="1" dirty="0">
                <a:solidFill>
                  <a:schemeClr val="tx1"/>
                </a:solidFill>
                <a:latin typeface="+mn-lt"/>
              </a:rPr>
              <a:t>Примечание. </a:t>
            </a:r>
            <a:r>
              <a:rPr lang="ru-RU" sz="1200" b="0" i="1" u="sng" dirty="0">
                <a:solidFill>
                  <a:schemeClr val="tx1"/>
                </a:solidFill>
                <a:latin typeface="+mn-lt"/>
              </a:rPr>
              <a:t>Под подставными лицами</a:t>
            </a:r>
            <a:r>
              <a:rPr lang="ru-RU" sz="1200" b="0" i="1" dirty="0">
                <a:solidFill>
                  <a:schemeClr val="tx1"/>
                </a:solidFill>
                <a:latin typeface="+mn-lt"/>
              </a:rPr>
              <a:t> настоящего Кодекса понимаются лица, которые являются учредителями (участниками) юридического лица или органами управления юридического лица и путем введения в заблуждение либо без ведома которых были внесены данные о них в единый </a:t>
            </a:r>
            <a:r>
              <a:rPr lang="ru-RU" sz="1200" b="0" i="1" dirty="0" smtClean="0">
                <a:solidFill>
                  <a:schemeClr val="tx1"/>
                </a:solidFill>
                <a:latin typeface="+mn-lt"/>
              </a:rPr>
              <a:t>          государственный </a:t>
            </a:r>
            <a:r>
              <a:rPr lang="ru-RU" sz="1200" b="0" i="1" dirty="0">
                <a:solidFill>
                  <a:schemeClr val="tx1"/>
                </a:solidFill>
                <a:latin typeface="+mn-lt"/>
              </a:rPr>
              <a:t>реестр юридических лиц, а также лица, которые являются органами управления юридического лица, </a:t>
            </a:r>
            <a:r>
              <a:rPr lang="ru-RU" sz="1200" b="0" i="1" u="sng" dirty="0" smtClean="0">
                <a:solidFill>
                  <a:schemeClr val="tx1"/>
                </a:solidFill>
                <a:latin typeface="+mn-lt"/>
              </a:rPr>
              <a:t>у </a:t>
            </a:r>
            <a:r>
              <a:rPr lang="ru-RU" sz="1200" b="0" i="1" u="sng" dirty="0">
                <a:solidFill>
                  <a:schemeClr val="tx1"/>
                </a:solidFill>
                <a:latin typeface="+mn-lt"/>
              </a:rPr>
              <a:t>которых отсутствует цель управления юридическим лицом.</a:t>
            </a:r>
            <a:endParaRPr lang="ru-RU" sz="1200" b="0" i="1" dirty="0">
              <a:solidFill>
                <a:schemeClr val="tx1"/>
              </a:solidFill>
              <a:latin typeface="+mn-lt"/>
            </a:endParaRPr>
          </a:p>
          <a:p>
            <a:endParaRPr lang="ru-RU" sz="14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99592" y="2348880"/>
            <a:ext cx="173657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/>
              <a:t>наказываются</a:t>
            </a:r>
            <a:r>
              <a:rPr lang="ru-RU" sz="1600" dirty="0" smtClean="0"/>
              <a:t>: 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79984" y="4365104"/>
            <a:ext cx="1656184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/>
              <a:t>наказываются</a:t>
            </a:r>
            <a:r>
              <a:rPr lang="ru-RU" sz="1600" dirty="0" smtClean="0"/>
              <a:t>: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9002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76672"/>
            <a:ext cx="7337901" cy="911707"/>
          </a:xfrm>
        </p:spPr>
        <p:txBody>
          <a:bodyPr/>
          <a:lstStyle/>
          <a:p>
            <a:r>
              <a:rPr lang="ru-RU" sz="1800" dirty="0"/>
              <a:t>Статья 173.2 Уголовного кодекса Российской Федерации. </a:t>
            </a:r>
            <a:br>
              <a:rPr lang="ru-RU" sz="1800" dirty="0"/>
            </a:br>
            <a:r>
              <a:rPr lang="ru-RU" sz="1800" dirty="0"/>
              <a:t>Незаконное использование документов для образования (создания, реорганизации) юридического лица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460432" y="616530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043608" y="620688"/>
            <a:ext cx="741682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323528" y="1124744"/>
            <a:ext cx="8424936" cy="5400600"/>
          </a:xfrm>
        </p:spPr>
        <p:txBody>
          <a:bodyPr/>
          <a:lstStyle/>
          <a:p>
            <a:pPr algn="just"/>
            <a:endParaRPr lang="ru-RU" sz="1600" b="0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1400" b="0" dirty="0">
                <a:solidFill>
                  <a:schemeClr val="tx1"/>
                </a:solidFill>
                <a:latin typeface="+mn-lt"/>
              </a:rPr>
              <a:t>1. Предоставление документа, удостоверяющего личность, или выдача доверенности, если эти действия совершены для внесения в единый государственный реестр юридических лиц сведений о подставном лице, -</a:t>
            </a:r>
          </a:p>
          <a:p>
            <a:pPr marL="604391" indent="-285750" algn="just">
              <a:buFont typeface="Arial" panose="020B0604020202020204" pitchFamily="34" charset="0"/>
              <a:buChar char="•"/>
            </a:pPr>
            <a:endParaRPr lang="ru-RU" sz="1600" b="0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1400" b="0" dirty="0">
                <a:solidFill>
                  <a:schemeClr val="tx1"/>
                </a:solidFill>
                <a:latin typeface="+mn-lt"/>
              </a:rPr>
              <a:t>- штрафом в размере </a:t>
            </a:r>
            <a:r>
              <a:rPr lang="ru-RU" sz="1400" dirty="0">
                <a:solidFill>
                  <a:srgbClr val="391CA4"/>
                </a:solidFill>
                <a:latin typeface="+mn-lt"/>
              </a:rPr>
              <a:t>от ста тысяч до трехсот тысяч рублей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или в размере заработной платы или иного дохода осужденного за период от семи месяцев до одного года,</a:t>
            </a:r>
          </a:p>
          <a:p>
            <a:r>
              <a:rPr lang="ru-RU" sz="1400" b="0" dirty="0">
                <a:solidFill>
                  <a:schemeClr val="tx1"/>
                </a:solidFill>
                <a:latin typeface="+mn-lt"/>
              </a:rPr>
              <a:t>- либо </a:t>
            </a:r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обязательными работами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на срок </a:t>
            </a:r>
            <a:r>
              <a:rPr lang="ru-RU" sz="1400" dirty="0" smtClean="0">
                <a:solidFill>
                  <a:srgbClr val="391CA4"/>
                </a:solidFill>
                <a:latin typeface="+mn-lt"/>
              </a:rPr>
              <a:t>от ста восьмидесяти до двухсот сорока часов</a:t>
            </a:r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,</a:t>
            </a:r>
            <a:endParaRPr lang="ru-RU" sz="1400" b="0" dirty="0">
              <a:solidFill>
                <a:schemeClr val="tx1"/>
              </a:solidFill>
              <a:latin typeface="+mn-lt"/>
            </a:endParaRPr>
          </a:p>
          <a:p>
            <a:r>
              <a:rPr lang="ru-RU" sz="1400" b="0" dirty="0">
                <a:solidFill>
                  <a:schemeClr val="tx1"/>
                </a:solidFill>
                <a:latin typeface="+mn-lt"/>
              </a:rPr>
              <a:t>- </a:t>
            </a:r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либо исправительными работами на срок  </a:t>
            </a:r>
            <a:r>
              <a:rPr lang="ru-RU" sz="1400" dirty="0" smtClean="0">
                <a:solidFill>
                  <a:srgbClr val="391CA4"/>
                </a:solidFill>
                <a:latin typeface="+mn-lt"/>
              </a:rPr>
              <a:t>до двух лет</a:t>
            </a:r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.</a:t>
            </a:r>
            <a:endParaRPr lang="ru-RU" sz="1400" b="0" dirty="0">
              <a:solidFill>
                <a:schemeClr val="tx1"/>
              </a:solidFill>
              <a:latin typeface="+mn-lt"/>
            </a:endParaRPr>
          </a:p>
          <a:p>
            <a:endParaRPr lang="ru-RU" sz="1400" b="0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2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. Приобретение документа, удостоверяющего личность, или использование персональных данных, полученных незаконным путем, если эти деяния совершены для внесения в единый государственный реестр юридических лиц сведений о подставном лице, -</a:t>
            </a:r>
          </a:p>
          <a:p>
            <a:endParaRPr lang="ru-RU" sz="1400" b="0" dirty="0">
              <a:solidFill>
                <a:schemeClr val="tx1"/>
              </a:solidFill>
              <a:latin typeface="+mn-lt"/>
            </a:endParaRPr>
          </a:p>
          <a:p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-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штрафом в размере </a:t>
            </a:r>
            <a:r>
              <a:rPr lang="ru-RU" sz="1400" dirty="0" smtClean="0">
                <a:solidFill>
                  <a:srgbClr val="391CA4"/>
                </a:solidFill>
                <a:latin typeface="+mn-lt"/>
              </a:rPr>
              <a:t>от </a:t>
            </a:r>
            <a:r>
              <a:rPr lang="ru-RU" sz="1400" dirty="0">
                <a:solidFill>
                  <a:srgbClr val="391CA4"/>
                </a:solidFill>
                <a:latin typeface="+mn-lt"/>
              </a:rPr>
              <a:t>трехсот тысяч до пятисот тысяч рублей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или в размере заработной платы или иного дохода осужденного за период от одного года до трех лет,</a:t>
            </a:r>
          </a:p>
          <a:p>
            <a:r>
              <a:rPr lang="ru-RU" sz="1400" b="0" dirty="0">
                <a:solidFill>
                  <a:schemeClr val="tx1"/>
                </a:solidFill>
                <a:latin typeface="+mn-lt"/>
              </a:rPr>
              <a:t>- либо </a:t>
            </a:r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принудительными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работами на срок </a:t>
            </a:r>
            <a:r>
              <a:rPr lang="ru-RU" sz="1400" dirty="0" smtClean="0">
                <a:solidFill>
                  <a:srgbClr val="391CA4"/>
                </a:solidFill>
                <a:latin typeface="+mn-lt"/>
              </a:rPr>
              <a:t>до трех лет</a:t>
            </a:r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,</a:t>
            </a:r>
            <a:endParaRPr lang="ru-RU" sz="1400" b="0" dirty="0">
              <a:solidFill>
                <a:schemeClr val="tx1"/>
              </a:solidFill>
              <a:latin typeface="+mn-lt"/>
            </a:endParaRPr>
          </a:p>
          <a:p>
            <a:r>
              <a:rPr lang="ru-RU" sz="1400" b="0" dirty="0">
                <a:solidFill>
                  <a:schemeClr val="tx1"/>
                </a:solidFill>
                <a:latin typeface="+mn-lt"/>
              </a:rPr>
              <a:t>- либо </a:t>
            </a:r>
            <a:r>
              <a:rPr lang="ru-RU" sz="1400" dirty="0">
                <a:solidFill>
                  <a:srgbClr val="391CA4"/>
                </a:solidFill>
                <a:latin typeface="+mn-lt"/>
              </a:rPr>
              <a:t>лишением свободы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на срок до пяти лет.</a:t>
            </a:r>
          </a:p>
          <a:p>
            <a:endParaRPr lang="ru-RU" sz="1200" b="0" i="1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1200" b="0" i="1" dirty="0" smtClean="0">
                <a:solidFill>
                  <a:schemeClr val="tx1"/>
                </a:solidFill>
                <a:latin typeface="+mn-lt"/>
              </a:rPr>
              <a:t>Примечание</a:t>
            </a:r>
            <a:r>
              <a:rPr lang="ru-RU" sz="1200" b="0" i="1" dirty="0">
                <a:solidFill>
                  <a:schemeClr val="tx1"/>
                </a:solidFill>
                <a:latin typeface="+mn-lt"/>
              </a:rPr>
              <a:t>. </a:t>
            </a:r>
            <a:r>
              <a:rPr lang="ru-RU" sz="1200" b="0" i="1" u="sng" dirty="0">
                <a:solidFill>
                  <a:schemeClr val="tx1"/>
                </a:solidFill>
                <a:latin typeface="+mn-lt"/>
              </a:rPr>
              <a:t>Под </a:t>
            </a:r>
            <a:r>
              <a:rPr lang="ru-RU" sz="1200" b="0" i="1" u="sng" dirty="0" smtClean="0">
                <a:solidFill>
                  <a:schemeClr val="tx1"/>
                </a:solidFill>
                <a:latin typeface="+mn-lt"/>
              </a:rPr>
              <a:t>приобретением документа </a:t>
            </a:r>
            <a:r>
              <a:rPr lang="ru-RU" sz="1200" i="1" u="sng" dirty="0"/>
              <a:t>, </a:t>
            </a:r>
            <a:r>
              <a:rPr lang="ru-RU" sz="1200" b="0" i="1" u="sng" dirty="0">
                <a:solidFill>
                  <a:schemeClr val="tx1"/>
                </a:solidFill>
                <a:latin typeface="+mn-lt"/>
              </a:rPr>
              <a:t>удостоверяющего личность</a:t>
            </a:r>
            <a:r>
              <a:rPr lang="ru-RU" sz="1200" b="0" i="1" dirty="0">
                <a:solidFill>
                  <a:schemeClr val="tx1"/>
                </a:solidFill>
                <a:latin typeface="+mn-lt"/>
              </a:rPr>
              <a:t>, в настоящей статье понимается его получение на возмездной или безвозмездной основе, присвоение найденного или похищенного документа, удостоверяющего личность, а также завладение им путем обмана или злоупотребления доверием</a:t>
            </a:r>
            <a:r>
              <a:rPr lang="ru-RU" sz="1200" b="0" dirty="0" smtClean="0">
                <a:solidFill>
                  <a:schemeClr val="tx1"/>
                </a:solidFill>
                <a:latin typeface="+mn-lt"/>
              </a:rPr>
              <a:t>.</a:t>
            </a:r>
            <a:endParaRPr lang="ru-RU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99592" y="2132856"/>
            <a:ext cx="173657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/>
              <a:t>наказываются</a:t>
            </a:r>
            <a:r>
              <a:rPr lang="ru-RU" sz="1600" dirty="0" smtClean="0"/>
              <a:t>: 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9592" y="4293096"/>
            <a:ext cx="173657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/>
              <a:t>наказываются</a:t>
            </a:r>
            <a:r>
              <a:rPr lang="ru-RU" sz="1600" dirty="0" smtClean="0"/>
              <a:t>: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54272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9" y="476672"/>
            <a:ext cx="6768752" cy="1008112"/>
          </a:xfrm>
        </p:spPr>
        <p:txBody>
          <a:bodyPr/>
          <a:lstStyle/>
          <a:p>
            <a:r>
              <a:rPr lang="ru-RU" sz="1800" dirty="0"/>
              <a:t>Статья 202 Уголовного кодекса Российской Федерации. </a:t>
            </a:r>
            <a:br>
              <a:rPr lang="ru-RU" sz="1800" dirty="0"/>
            </a:br>
            <a:r>
              <a:rPr lang="ru-RU" sz="1800" dirty="0"/>
              <a:t>Злоупотребление полномочиями частными нотариусами и аудиторами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460432" y="616530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043608" y="620688"/>
            <a:ext cx="741682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323528" y="1124744"/>
            <a:ext cx="8424936" cy="5400600"/>
          </a:xfrm>
        </p:spPr>
        <p:txBody>
          <a:bodyPr/>
          <a:lstStyle/>
          <a:p>
            <a:pPr algn="just"/>
            <a:endParaRPr lang="ru-RU" sz="1600" b="0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   </a:t>
            </a:r>
          </a:p>
          <a:p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       Использование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частным нотариусом или частным аудитором своих полномочий вопреки задачам своей деятельности и в целях извлечения выгод и преимуществ для себя или других </a:t>
            </a:r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лиц  либо 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нанесения </a:t>
            </a:r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 вреда  другим  лицам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, </a:t>
            </a:r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если 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это деяние причинило существенный вред правам и законным интересам граждан или организаций либо охраняемым законом интересам общества или государства, </a:t>
            </a:r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-</a:t>
            </a:r>
          </a:p>
          <a:p>
            <a:endParaRPr lang="ru-RU" sz="1400" b="0" dirty="0">
              <a:solidFill>
                <a:schemeClr val="tx1"/>
              </a:solidFill>
              <a:latin typeface="+mn-lt"/>
            </a:endParaRPr>
          </a:p>
          <a:p>
            <a:pPr marL="604391" indent="-285750" algn="just">
              <a:buFont typeface="Arial" panose="020B0604020202020204" pitchFamily="34" charset="0"/>
              <a:buChar char="•"/>
            </a:pPr>
            <a:endParaRPr lang="ru-RU" sz="1600" b="0" dirty="0" smtClean="0">
              <a:solidFill>
                <a:schemeClr val="tx1"/>
              </a:solidFill>
              <a:latin typeface="+mn-lt"/>
            </a:endParaRPr>
          </a:p>
          <a:p>
            <a:endParaRPr lang="ru-RU" sz="1400" b="0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-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штрафом в размере </a:t>
            </a:r>
            <a:r>
              <a:rPr lang="ru-RU" sz="1400" dirty="0">
                <a:solidFill>
                  <a:srgbClr val="0033CC"/>
                </a:solidFill>
                <a:latin typeface="+mn-lt"/>
              </a:rPr>
              <a:t>от ста тысяч до трехсот тысяч рублей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или в размере заработной платы или иного дохода осужденного за период от </a:t>
            </a:r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одного года до двух лет,</a:t>
            </a:r>
            <a:endParaRPr lang="ru-RU" sz="1400" b="0" dirty="0">
              <a:solidFill>
                <a:schemeClr val="tx1"/>
              </a:solidFill>
              <a:latin typeface="+mn-lt"/>
            </a:endParaRPr>
          </a:p>
          <a:p>
            <a:r>
              <a:rPr lang="ru-RU" sz="1400" b="0" dirty="0">
                <a:solidFill>
                  <a:schemeClr val="tx1"/>
                </a:solidFill>
                <a:latin typeface="+mn-lt"/>
              </a:rPr>
              <a:t>- либо </a:t>
            </a:r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принудительными работами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на срок </a:t>
            </a:r>
            <a:r>
              <a:rPr lang="ru-RU" sz="1400" dirty="0" smtClean="0">
                <a:solidFill>
                  <a:srgbClr val="0033CC"/>
                </a:solidFill>
                <a:latin typeface="+mn-lt"/>
              </a:rPr>
              <a:t>до трех лет с лишением права </a:t>
            </a:r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занимать определенные должности или </a:t>
            </a:r>
            <a:r>
              <a:rPr lang="ru-RU" sz="1400" b="0" dirty="0" smtClean="0">
                <a:solidFill>
                  <a:schemeClr val="tx1"/>
                </a:solidFill>
              </a:rPr>
              <a:t>заниматься </a:t>
            </a:r>
            <a:r>
              <a:rPr lang="ru-RU" sz="1400" b="0" dirty="0">
                <a:solidFill>
                  <a:schemeClr val="tx1"/>
                </a:solidFill>
              </a:rPr>
              <a:t>определенной деятельностью на срок до трех лет или без такового,</a:t>
            </a:r>
          </a:p>
          <a:p>
            <a:r>
              <a:rPr lang="ru-RU" sz="1400" b="0" dirty="0">
                <a:solidFill>
                  <a:schemeClr val="tx1"/>
                </a:solidFill>
              </a:rPr>
              <a:t>- либо арестом на срок </a:t>
            </a:r>
            <a:r>
              <a:rPr lang="ru-RU" sz="1400" dirty="0">
                <a:solidFill>
                  <a:srgbClr val="0033CC"/>
                </a:solidFill>
              </a:rPr>
              <a:t>до шести месяцев</a:t>
            </a:r>
            <a:r>
              <a:rPr lang="ru-RU" sz="1400" b="0" dirty="0">
                <a:solidFill>
                  <a:schemeClr val="tx1"/>
                </a:solidFill>
              </a:rPr>
              <a:t>,</a:t>
            </a:r>
          </a:p>
          <a:p>
            <a:r>
              <a:rPr lang="ru-RU" sz="1400" b="0" dirty="0">
                <a:solidFill>
                  <a:schemeClr val="tx1"/>
                </a:solidFill>
              </a:rPr>
              <a:t>- либо </a:t>
            </a:r>
            <a:r>
              <a:rPr lang="ru-RU" sz="1400" dirty="0">
                <a:solidFill>
                  <a:srgbClr val="0033CC"/>
                </a:solidFill>
              </a:rPr>
              <a:t>лишением свободы </a:t>
            </a:r>
            <a:r>
              <a:rPr lang="ru-RU" sz="1400" b="0" dirty="0">
                <a:solidFill>
                  <a:schemeClr val="tx1"/>
                </a:solidFill>
              </a:rPr>
              <a:t>на срок до трех лет с лишением права занимать определенные должности или заниматься определенной деятельностью на срок до трех лет.</a:t>
            </a:r>
          </a:p>
          <a:p>
            <a:endParaRPr lang="ru-RU" sz="1400" b="0" dirty="0">
              <a:solidFill>
                <a:schemeClr val="tx1"/>
              </a:solidFill>
              <a:latin typeface="+mn-lt"/>
            </a:endParaRPr>
          </a:p>
          <a:p>
            <a:endParaRPr lang="ru-RU" sz="1200" b="0" i="1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1200" b="0" dirty="0" smtClean="0">
                <a:solidFill>
                  <a:schemeClr val="tx1"/>
                </a:solidFill>
                <a:latin typeface="+mn-lt"/>
              </a:rPr>
              <a:t>.</a:t>
            </a:r>
            <a:endParaRPr lang="ru-RU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99592" y="2996952"/>
            <a:ext cx="173657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/>
              <a:t>наказываются</a:t>
            </a:r>
            <a:r>
              <a:rPr lang="ru-RU" sz="1600" dirty="0" smtClean="0"/>
              <a:t>: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55732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260648"/>
            <a:ext cx="7344816" cy="864096"/>
          </a:xfrm>
        </p:spPr>
        <p:txBody>
          <a:bodyPr/>
          <a:lstStyle/>
          <a:p>
            <a:r>
              <a:rPr lang="ru-RU" sz="1800" dirty="0"/>
              <a:t>Статья 327 Уголовного кодекса Российской Федерации. </a:t>
            </a:r>
            <a:br>
              <a:rPr lang="ru-RU" sz="1800" dirty="0"/>
            </a:br>
            <a:r>
              <a:rPr lang="ru-RU" sz="1800" dirty="0"/>
              <a:t>Подделка, изготовление или сбыт поддельных документов, государственных наград, штампов, печатей, бланков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460432" y="616530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043608" y="620688"/>
            <a:ext cx="741682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323528" y="980728"/>
            <a:ext cx="8424936" cy="5544616"/>
          </a:xfrm>
        </p:spPr>
        <p:txBody>
          <a:bodyPr/>
          <a:lstStyle/>
          <a:p>
            <a:pPr lvl="0"/>
            <a:endParaRPr lang="ru-RU" sz="1400" b="0" dirty="0" smtClean="0">
              <a:solidFill>
                <a:schemeClr val="tx1"/>
              </a:solidFill>
              <a:latin typeface="+mn-lt"/>
            </a:endParaRPr>
          </a:p>
          <a:p>
            <a:pPr lvl="0"/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1. </a:t>
            </a:r>
            <a:r>
              <a:rPr lang="ru-RU" sz="1400" b="0" dirty="0" smtClean="0">
                <a:solidFill>
                  <a:schemeClr val="tx1"/>
                </a:solidFill>
              </a:rPr>
              <a:t>Сбыт </a:t>
            </a:r>
            <a:r>
              <a:rPr lang="ru-RU" sz="1400" b="0" dirty="0">
                <a:solidFill>
                  <a:schemeClr val="tx1"/>
                </a:solidFill>
              </a:rPr>
              <a:t>поддельных штампов, печатей</a:t>
            </a:r>
            <a:r>
              <a:rPr lang="ru-RU" sz="1400" b="0" dirty="0" smtClean="0">
                <a:solidFill>
                  <a:schemeClr val="tx1"/>
                </a:solidFill>
              </a:rPr>
              <a:t>, бланков -</a:t>
            </a:r>
            <a:endParaRPr lang="ru-RU" sz="1400" b="0" dirty="0">
              <a:solidFill>
                <a:schemeClr val="tx1"/>
              </a:solidFill>
            </a:endParaRPr>
          </a:p>
          <a:p>
            <a:endParaRPr lang="ru-RU" sz="1400" b="0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1400" b="0" dirty="0" smtClean="0">
                <a:solidFill>
                  <a:schemeClr val="tx1"/>
                </a:solidFill>
              </a:rPr>
              <a:t>- ограничением свободы на срок </a:t>
            </a:r>
            <a:r>
              <a:rPr lang="ru-RU" sz="1400" dirty="0" smtClean="0">
                <a:solidFill>
                  <a:srgbClr val="0033CC"/>
                </a:solidFill>
              </a:rPr>
              <a:t>до двух лет</a:t>
            </a:r>
            <a:r>
              <a:rPr lang="ru-RU" sz="1400" b="0" dirty="0" smtClean="0">
                <a:solidFill>
                  <a:schemeClr val="tx1"/>
                </a:solidFill>
              </a:rPr>
              <a:t>,</a:t>
            </a:r>
          </a:p>
          <a:p>
            <a:r>
              <a:rPr lang="ru-RU" sz="1400" b="0" dirty="0" smtClean="0">
                <a:solidFill>
                  <a:schemeClr val="tx1"/>
                </a:solidFill>
              </a:rPr>
              <a:t>- </a:t>
            </a:r>
            <a:r>
              <a:rPr lang="ru-RU" sz="1400" b="0" dirty="0">
                <a:solidFill>
                  <a:schemeClr val="tx1"/>
                </a:solidFill>
              </a:rPr>
              <a:t>либо принудительными работами на срок </a:t>
            </a:r>
            <a:r>
              <a:rPr lang="ru-RU" sz="1400" dirty="0">
                <a:solidFill>
                  <a:srgbClr val="0033CC"/>
                </a:solidFill>
              </a:rPr>
              <a:t>до двух лет</a:t>
            </a:r>
            <a:r>
              <a:rPr lang="ru-RU" sz="1400" b="0" dirty="0">
                <a:solidFill>
                  <a:schemeClr val="tx1"/>
                </a:solidFill>
              </a:rPr>
              <a:t>,</a:t>
            </a:r>
          </a:p>
          <a:p>
            <a:r>
              <a:rPr lang="ru-RU" sz="1400" b="0" dirty="0">
                <a:solidFill>
                  <a:schemeClr val="tx1"/>
                </a:solidFill>
              </a:rPr>
              <a:t>- либо арестом на срок </a:t>
            </a:r>
            <a:r>
              <a:rPr lang="ru-RU" sz="1400" dirty="0">
                <a:solidFill>
                  <a:srgbClr val="0033CC"/>
                </a:solidFill>
              </a:rPr>
              <a:t>до шести месяцев</a:t>
            </a:r>
            <a:r>
              <a:rPr lang="ru-RU" sz="1400" b="0" dirty="0">
                <a:solidFill>
                  <a:schemeClr val="tx1"/>
                </a:solidFill>
              </a:rPr>
              <a:t>,</a:t>
            </a:r>
          </a:p>
          <a:p>
            <a:r>
              <a:rPr lang="ru-RU" sz="1400" b="0" dirty="0">
                <a:solidFill>
                  <a:schemeClr val="tx1"/>
                </a:solidFill>
              </a:rPr>
              <a:t>- либо </a:t>
            </a:r>
            <a:r>
              <a:rPr lang="ru-RU" sz="1400" dirty="0">
                <a:solidFill>
                  <a:srgbClr val="0033CC"/>
                </a:solidFill>
              </a:rPr>
              <a:t>лишением свободы </a:t>
            </a:r>
            <a:r>
              <a:rPr lang="ru-RU" sz="1400" b="0" dirty="0">
                <a:solidFill>
                  <a:schemeClr val="tx1"/>
                </a:solidFill>
              </a:rPr>
              <a:t>на срок до двух лет</a:t>
            </a:r>
            <a:r>
              <a:rPr lang="ru-RU" sz="1400" b="0" dirty="0" smtClean="0">
                <a:solidFill>
                  <a:schemeClr val="tx1"/>
                </a:solidFill>
              </a:rPr>
              <a:t>.</a:t>
            </a:r>
            <a:br>
              <a:rPr lang="ru-RU" sz="1400" b="0" dirty="0" smtClean="0">
                <a:solidFill>
                  <a:schemeClr val="tx1"/>
                </a:solidFill>
              </a:rPr>
            </a:br>
            <a:endParaRPr lang="ru-RU" sz="1400" b="0" dirty="0">
              <a:solidFill>
                <a:schemeClr val="tx1"/>
              </a:solidFill>
            </a:endParaRPr>
          </a:p>
          <a:p>
            <a:r>
              <a:rPr lang="ru-RU" sz="1400" b="0" dirty="0" smtClean="0">
                <a:solidFill>
                  <a:schemeClr val="tx1"/>
                </a:solidFill>
              </a:rPr>
              <a:t>2. Те же деяния, совершенные с целью скрыть другое преступление или облегчить его совершение, -</a:t>
            </a:r>
          </a:p>
          <a:p>
            <a:endParaRPr lang="ru-RU" sz="1400" b="0" dirty="0">
              <a:solidFill>
                <a:schemeClr val="tx1"/>
              </a:solidFill>
              <a:latin typeface="+mn-lt"/>
            </a:endParaRPr>
          </a:p>
          <a:p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 - принудительными работами 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на срок </a:t>
            </a:r>
            <a:r>
              <a:rPr lang="ru-RU" sz="1400" dirty="0" smtClean="0">
                <a:solidFill>
                  <a:srgbClr val="0033CC"/>
                </a:solidFill>
                <a:latin typeface="+mn-lt"/>
              </a:rPr>
              <a:t>до четырех лет</a:t>
            </a:r>
            <a:r>
              <a:rPr lang="ru-RU" sz="1400" b="0" dirty="0" smtClean="0">
                <a:solidFill>
                  <a:schemeClr val="tx1"/>
                </a:solidFill>
              </a:rPr>
              <a:t>,</a:t>
            </a:r>
            <a:endParaRPr lang="ru-RU" sz="1400" b="0" dirty="0">
              <a:solidFill>
                <a:schemeClr val="tx1"/>
              </a:solidFill>
            </a:endParaRPr>
          </a:p>
          <a:p>
            <a:r>
              <a:rPr lang="ru-RU" sz="1400" b="0" dirty="0" smtClean="0">
                <a:solidFill>
                  <a:schemeClr val="tx1"/>
                </a:solidFill>
              </a:rPr>
              <a:t>- </a:t>
            </a:r>
            <a:r>
              <a:rPr lang="ru-RU" sz="1400" b="0" dirty="0">
                <a:solidFill>
                  <a:schemeClr val="tx1"/>
                </a:solidFill>
              </a:rPr>
              <a:t>либо </a:t>
            </a:r>
            <a:r>
              <a:rPr lang="ru-RU" sz="1400" dirty="0">
                <a:solidFill>
                  <a:srgbClr val="0033CC"/>
                </a:solidFill>
              </a:rPr>
              <a:t>лишением свободы </a:t>
            </a:r>
            <a:r>
              <a:rPr lang="ru-RU" sz="1400" b="0" dirty="0">
                <a:solidFill>
                  <a:schemeClr val="tx1"/>
                </a:solidFill>
              </a:rPr>
              <a:t>на </a:t>
            </a:r>
            <a:r>
              <a:rPr lang="ru-RU" sz="1400" b="0" dirty="0" smtClean="0">
                <a:solidFill>
                  <a:schemeClr val="tx1"/>
                </a:solidFill>
              </a:rPr>
              <a:t>тот же срок.</a:t>
            </a:r>
          </a:p>
          <a:p>
            <a:endParaRPr lang="ru-RU" sz="1400" b="0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3</a:t>
            </a:r>
            <a:r>
              <a:rPr lang="ru-RU" sz="1400" b="0" dirty="0">
                <a:solidFill>
                  <a:schemeClr val="tx1"/>
                </a:solidFill>
                <a:latin typeface="+mn-lt"/>
              </a:rPr>
              <a:t>. Использование заведомо подложного документа -</a:t>
            </a:r>
          </a:p>
          <a:p>
            <a:endParaRPr lang="ru-RU" sz="1400" b="0" dirty="0" smtClean="0">
              <a:solidFill>
                <a:schemeClr val="tx1"/>
              </a:solidFill>
            </a:endParaRPr>
          </a:p>
          <a:p>
            <a:r>
              <a:rPr lang="ru-RU" sz="1400" b="0" dirty="0" smtClean="0">
                <a:solidFill>
                  <a:schemeClr val="tx1"/>
                </a:solidFill>
              </a:rPr>
              <a:t>- </a:t>
            </a:r>
            <a:r>
              <a:rPr lang="ru-RU" sz="1400" b="0" dirty="0">
                <a:solidFill>
                  <a:schemeClr val="tx1"/>
                </a:solidFill>
              </a:rPr>
              <a:t>штрафом в размере </a:t>
            </a:r>
            <a:r>
              <a:rPr lang="ru-RU" sz="1400" dirty="0">
                <a:solidFill>
                  <a:srgbClr val="0033CC"/>
                </a:solidFill>
              </a:rPr>
              <a:t>до восьмидесяти тысяч рублей </a:t>
            </a:r>
            <a:r>
              <a:rPr lang="ru-RU" sz="1400" b="0" dirty="0">
                <a:solidFill>
                  <a:schemeClr val="tx1"/>
                </a:solidFill>
              </a:rPr>
              <a:t>или в размере заработной </a:t>
            </a:r>
            <a:r>
              <a:rPr lang="ru-RU" sz="1400" b="0" dirty="0" smtClean="0">
                <a:solidFill>
                  <a:schemeClr val="tx1"/>
                </a:solidFill>
              </a:rPr>
              <a:t>платы     </a:t>
            </a:r>
            <a:r>
              <a:rPr lang="ru-RU" sz="1400" b="0" dirty="0">
                <a:solidFill>
                  <a:schemeClr val="tx1"/>
                </a:solidFill>
              </a:rPr>
              <a:t>или иного дохода осужденного за период до шести месяцев,</a:t>
            </a:r>
          </a:p>
          <a:p>
            <a:r>
              <a:rPr lang="ru-RU" sz="1400" b="0" dirty="0">
                <a:solidFill>
                  <a:schemeClr val="tx1"/>
                </a:solidFill>
              </a:rPr>
              <a:t>- либо обязательными работами на срок </a:t>
            </a:r>
            <a:r>
              <a:rPr lang="ru-RU" sz="1400" dirty="0">
                <a:solidFill>
                  <a:srgbClr val="0033CC"/>
                </a:solidFill>
              </a:rPr>
              <a:t>до четырехсот восьмидесяти часов</a:t>
            </a:r>
            <a:r>
              <a:rPr lang="ru-RU" sz="1400" b="0" dirty="0">
                <a:solidFill>
                  <a:schemeClr val="tx1"/>
                </a:solidFill>
              </a:rPr>
              <a:t>, </a:t>
            </a:r>
          </a:p>
          <a:p>
            <a:r>
              <a:rPr lang="ru-RU" sz="1400" b="0" dirty="0">
                <a:solidFill>
                  <a:schemeClr val="tx1"/>
                </a:solidFill>
              </a:rPr>
              <a:t>- либо исправительными работами на срок </a:t>
            </a:r>
            <a:r>
              <a:rPr lang="ru-RU" sz="1400" dirty="0">
                <a:solidFill>
                  <a:srgbClr val="0033CC"/>
                </a:solidFill>
              </a:rPr>
              <a:t>до двух лет</a:t>
            </a:r>
            <a:r>
              <a:rPr lang="ru-RU" sz="1400" b="0" dirty="0">
                <a:solidFill>
                  <a:schemeClr val="tx1"/>
                </a:solidFill>
              </a:rPr>
              <a:t>,</a:t>
            </a:r>
          </a:p>
          <a:p>
            <a:r>
              <a:rPr lang="ru-RU" sz="1400" b="0" dirty="0">
                <a:solidFill>
                  <a:schemeClr val="tx1"/>
                </a:solidFill>
              </a:rPr>
              <a:t>- либо арестом на срок </a:t>
            </a:r>
            <a:r>
              <a:rPr lang="ru-RU" sz="1400" dirty="0">
                <a:solidFill>
                  <a:srgbClr val="0033CC"/>
                </a:solidFill>
              </a:rPr>
              <a:t>до шести месяцев</a:t>
            </a:r>
            <a:r>
              <a:rPr lang="ru-RU" sz="1400" b="0" dirty="0">
                <a:solidFill>
                  <a:schemeClr val="tx1"/>
                </a:solidFill>
              </a:rPr>
              <a:t>.</a:t>
            </a:r>
          </a:p>
          <a:p>
            <a:endParaRPr lang="ru-RU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27584" y="1556792"/>
            <a:ext cx="1736576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/>
              <a:t>наказываются</a:t>
            </a:r>
            <a:r>
              <a:rPr lang="ru-RU" sz="1600" dirty="0" smtClean="0"/>
              <a:t>: 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9592" y="4797152"/>
            <a:ext cx="1816968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/>
              <a:t>наказываются</a:t>
            </a:r>
            <a:r>
              <a:rPr lang="ru-RU" sz="1600" dirty="0" smtClean="0"/>
              <a:t>: </a:t>
            </a:r>
            <a:endParaRPr lang="ru-RU" sz="16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99592" y="3501008"/>
            <a:ext cx="1736576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/>
              <a:t>наказываются</a:t>
            </a:r>
            <a:r>
              <a:rPr lang="ru-RU" sz="1600" dirty="0" smtClean="0"/>
              <a:t>: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78384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8888444"/>
              </p:ext>
            </p:extLst>
          </p:nvPr>
        </p:nvGraphicFramePr>
        <p:xfrm>
          <a:off x="822325" y="1606550"/>
          <a:ext cx="7321550" cy="4829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755576" y="332657"/>
            <a:ext cx="7560840" cy="1368151"/>
          </a:xfrm>
        </p:spPr>
        <p:txBody>
          <a:bodyPr/>
          <a:lstStyle/>
          <a:p>
            <a:pPr algn="ctr"/>
            <a:r>
              <a:rPr lang="ru-RU" sz="1500" dirty="0"/>
              <a:t>РЕЗУЛЬТАТЫ </a:t>
            </a:r>
            <a:r>
              <a:rPr lang="en-US" sz="1500" dirty="0" smtClean="0"/>
              <a:t> </a:t>
            </a:r>
            <a:r>
              <a:rPr lang="ru-RU" sz="1500" dirty="0" smtClean="0"/>
              <a:t>РАССМОТРЕНИЯ </a:t>
            </a:r>
            <a:r>
              <a:rPr lang="ru-RU" sz="1500" dirty="0"/>
              <a:t/>
            </a:r>
            <a:br>
              <a:rPr lang="ru-RU" sz="1500" dirty="0"/>
            </a:br>
            <a:r>
              <a:rPr lang="ru-RU" sz="1500" dirty="0"/>
              <a:t>ПРАВООХРАНИТЕЛЬНЫМИ ОРГАНАМИ МАТЕРИАЛОВ</a:t>
            </a:r>
            <a:r>
              <a:rPr lang="ru-RU" sz="1500" dirty="0" smtClean="0"/>
              <a:t>,</a:t>
            </a:r>
            <a:r>
              <a:rPr lang="en-US" sz="1500" dirty="0" smtClean="0"/>
              <a:t> </a:t>
            </a:r>
            <a:r>
              <a:rPr lang="ru-RU" sz="1500" dirty="0" smtClean="0"/>
              <a:t>ПОСТУПИВШИХ </a:t>
            </a:r>
            <a:r>
              <a:rPr lang="ru-RU" sz="1500" dirty="0"/>
              <a:t>ИЗ ТЕРРИТОРИАЛЬНЫХ ПОДРАЗДЕЛЕНИЙ ФНС РОССИИ ПО РЕСПУБЛИКЕ ХАКАСИЯ </a:t>
            </a:r>
            <a:r>
              <a:rPr lang="ru-RU" sz="1500" dirty="0" smtClean="0"/>
              <a:t>И</a:t>
            </a:r>
            <a:r>
              <a:rPr lang="en-US" sz="1500" dirty="0" smtClean="0"/>
              <a:t> </a:t>
            </a:r>
            <a:r>
              <a:rPr lang="ru-RU" sz="1500" dirty="0" smtClean="0"/>
              <a:t>УКАЗЫВАЮЩИХ </a:t>
            </a:r>
            <a:r>
              <a:rPr lang="ru-RU" sz="1500" dirty="0"/>
              <a:t>НА СОВЕРШЕНИЕ ПРЕСТУПЛЕНИЙ В СФЕРЕ ГОСУДАРСТВЕННОЙ </a:t>
            </a:r>
            <a:r>
              <a:rPr lang="ru-RU" sz="1500" dirty="0" smtClean="0"/>
              <a:t>РЕГИСТРАЦИИ</a:t>
            </a:r>
            <a:r>
              <a:rPr lang="en-US" sz="1500" dirty="0" smtClean="0"/>
              <a:t> </a:t>
            </a:r>
            <a:r>
              <a:rPr lang="ru-RU" sz="1500" dirty="0" smtClean="0"/>
              <a:t>ЮРИДИЧЕСКИХ </a:t>
            </a:r>
            <a:r>
              <a:rPr lang="ru-RU" sz="1500" dirty="0"/>
              <a:t>ЛИЦ И ИНДИВИДУАЛЬНЫХ ПРЕДПРИНИМАТЕЛЕЙ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9DDAF-0AF6-4ABE-B83B-85540476493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082160"/>
      </p:ext>
    </p:extLst>
  </p:cSld>
  <p:clrMapOvr>
    <a:masterClrMapping/>
  </p:clrMapOvr>
</p:sld>
</file>

<file path=ppt/theme/theme1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18332</TotalTime>
  <Words>860</Words>
  <Application>Microsoft Office PowerPoint</Application>
  <PresentationFormat>Экран (4:3)</PresentationFormat>
  <Paragraphs>93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3_Present_FNS2012_A4</vt:lpstr>
      <vt:lpstr> Результаты совместной работы территориальных подразделений ФНС России по Республике Хакасия и правоохранительных органов региона по привлечению к уголовной ответственности лиц, участвующих в государственной регистрации организаций в качестве подставного лица (номинального руководителя и (или) учредителя)</vt:lpstr>
      <vt:lpstr>Статья 170.1 Уголовного кодекса Российской Федерации. Фальсификация единого государственного реестра юридических лиц, реестра владельцев ценных бумаг или системы депозитарного учета</vt:lpstr>
      <vt:lpstr>Статья 173.1 Уголовного кодекса Российской Федерации.  Незаконное образование (создание, реорганизация) юридического лица</vt:lpstr>
      <vt:lpstr>Статья 173.2 Уголовного кодекса Российской Федерации.  Незаконное использование документов для образования (создания, реорганизации) юридического лица</vt:lpstr>
      <vt:lpstr>Статья 202 Уголовного кодекса Российской Федерации.  Злоупотребление полномочиями частными нотариусами и аудиторами</vt:lpstr>
      <vt:lpstr>Статья 327 Уголовного кодекса Российской Федерации.  Подделка, изготовление или сбыт поддельных документов, государственных наград, штампов, печатей, бланков</vt:lpstr>
      <vt:lpstr>РЕЗУЛЬТАТЫ  РАССМОТРЕНИЯ  ПРАВООХРАНИТЕЛЬНЫМИ ОРГАНАМИ МАТЕРИАЛОВ, ПОСТУПИВШИХ ИЗ ТЕРРИТОРИАЛЬНЫХ ПОДРАЗДЕЛЕНИЙ ФНС РОССИИ ПО РЕСПУБЛИКЕ ХАКАСИЯ И УКАЗЫВАЮЩИХ НА СОВЕРШЕНИЕ ПРЕСТУПЛЕНИЙ В СФЕРЕ ГОСУДАРСТВЕННОЙ РЕГИСТРАЦИИ ЮРИДИЧЕСКИХ ЛИЦ И ИНДИВИДУАЛЬНЫХ ПРЕДПРИНИМАТЕЛЕЙ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Предпосылки применения рискоориентированного подхода</dc:title>
  <dc:creator>Сатин Дмитрий Станиславович</dc:creator>
  <cp:lastModifiedBy>Бороздина Марина Григорьевна</cp:lastModifiedBy>
  <cp:revision>1029</cp:revision>
  <cp:lastPrinted>2019-05-14T11:02:45Z</cp:lastPrinted>
  <dcterms:created xsi:type="dcterms:W3CDTF">2013-10-27T06:34:00Z</dcterms:created>
  <dcterms:modified xsi:type="dcterms:W3CDTF">2019-05-15T01:07:22Z</dcterms:modified>
</cp:coreProperties>
</file>